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1" autoAdjust="0"/>
    <p:restoredTop sz="94590" autoAdjust="0"/>
  </p:normalViewPr>
  <p:slideViewPr>
    <p:cSldViewPr>
      <p:cViewPr>
        <p:scale>
          <a:sx n="110" d="100"/>
          <a:sy n="110" d="100"/>
        </p:scale>
        <p:origin x="-8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66568-6E54-4F46-9B1E-1DA492A3F686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AC6AF-E690-4F34-917F-7F71178FD3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041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ADD1-BDA2-4BD9-8D52-2932B569D917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CEA3E-04AD-4D68-9A35-A898E0CFA8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0184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EA3E-04AD-4D68-9A35-A898E0CFA8F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57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FE58-0CD0-4A9D-B3C4-F72FA7A7DB3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EDD8-FFF0-494C-A749-F64057108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856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FE58-0CD0-4A9D-B3C4-F72FA7A7DB3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EDD8-FFF0-494C-A749-F64057108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9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FE58-0CD0-4A9D-B3C4-F72FA7A7DB3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EDD8-FFF0-494C-A749-F64057108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7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FE58-0CD0-4A9D-B3C4-F72FA7A7DB3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EDD8-FFF0-494C-A749-F64057108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16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FE58-0CD0-4A9D-B3C4-F72FA7A7DB3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EDD8-FFF0-494C-A749-F64057108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9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FE58-0CD0-4A9D-B3C4-F72FA7A7DB3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EDD8-FFF0-494C-A749-F64057108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56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FE58-0CD0-4A9D-B3C4-F72FA7A7DB3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EDD8-FFF0-494C-A749-F64057108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17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FE58-0CD0-4A9D-B3C4-F72FA7A7DB3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EDD8-FFF0-494C-A749-F64057108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11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FE58-0CD0-4A9D-B3C4-F72FA7A7DB3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EDD8-FFF0-494C-A749-F64057108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07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FE58-0CD0-4A9D-B3C4-F72FA7A7DB3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EDD8-FFF0-494C-A749-F64057108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35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FE58-0CD0-4A9D-B3C4-F72FA7A7DB3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EDD8-FFF0-494C-A749-F64057108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9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4FE58-0CD0-4A9D-B3C4-F72FA7A7DB3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7EDD8-FFF0-494C-A749-F64057108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94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124811" y="158895"/>
            <a:ext cx="1800000" cy="4592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 smtClean="0"/>
          </a:p>
          <a:p>
            <a:pPr algn="ctr"/>
            <a:r>
              <a:rPr lang="it-IT" sz="1000" b="1" dirty="0">
                <a:solidFill>
                  <a:schemeClr val="accent6">
                    <a:lumMod val="50000"/>
                  </a:schemeClr>
                </a:solidFill>
              </a:rPr>
              <a:t>Amministratore Unico 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Dott. Eduardo Falzone</a:t>
            </a:r>
            <a:r>
              <a:rPr lang="it-IT" sz="1000" dirty="0" smtClean="0"/>
              <a:t>	</a:t>
            </a:r>
            <a:endParaRPr lang="it-IT" sz="1000" dirty="0"/>
          </a:p>
        </p:txBody>
      </p:sp>
      <p:sp>
        <p:nvSpPr>
          <p:cNvPr id="3" name="Rettangolo 2"/>
          <p:cNvSpPr/>
          <p:nvPr/>
        </p:nvSpPr>
        <p:spPr>
          <a:xfrm>
            <a:off x="4124811" y="702883"/>
            <a:ext cx="1800000" cy="5261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accent6">
                    <a:lumMod val="50000"/>
                  </a:schemeClr>
                </a:solidFill>
              </a:rPr>
              <a:t>Direttore Generale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Dott.ssa Arabella Ventura</a:t>
            </a:r>
          </a:p>
        </p:txBody>
      </p:sp>
      <p:sp>
        <p:nvSpPr>
          <p:cNvPr id="4" name="Rettangolo 3"/>
          <p:cNvSpPr/>
          <p:nvPr/>
        </p:nvSpPr>
        <p:spPr>
          <a:xfrm>
            <a:off x="196641" y="1357389"/>
            <a:ext cx="2573547" cy="12769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accent6">
                    <a:lumMod val="50000"/>
                  </a:schemeClr>
                </a:solidFill>
              </a:rPr>
              <a:t>Uffici </a:t>
            </a:r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Amministrativi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Risorse </a:t>
            </a:r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Umane 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             Gregori Annalisa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Contabilità                         Vannucci </a:t>
            </a:r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Elena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                                   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D’Elia Ermelinda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Acquisti                 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             </a:t>
            </a:r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Pinucci Alessia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Relazioni Esterne  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              </a:t>
            </a:r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Franchi Miria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 Sito </a:t>
            </a:r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internet	        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Santarnecchi Carlo</a:t>
            </a:r>
          </a:p>
        </p:txBody>
      </p:sp>
      <p:sp>
        <p:nvSpPr>
          <p:cNvPr id="5" name="Rettangolo 4"/>
          <p:cNvSpPr/>
          <p:nvPr/>
        </p:nvSpPr>
        <p:spPr>
          <a:xfrm>
            <a:off x="2843759" y="1270608"/>
            <a:ext cx="1562429" cy="5832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accent6">
                    <a:lumMod val="50000"/>
                  </a:schemeClr>
                </a:solidFill>
              </a:rPr>
              <a:t>Direttore Sanitario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Dott.ssa </a:t>
            </a:r>
            <a:endParaRPr lang="it-IT" sz="1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Scaramuzzino </a:t>
            </a:r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Manela </a:t>
            </a:r>
          </a:p>
        </p:txBody>
      </p:sp>
      <p:sp>
        <p:nvSpPr>
          <p:cNvPr id="26" name="Titolo 25"/>
          <p:cNvSpPr>
            <a:spLocks noGrp="1"/>
          </p:cNvSpPr>
          <p:nvPr>
            <p:ph type="title"/>
          </p:nvPr>
        </p:nvSpPr>
        <p:spPr>
          <a:xfrm>
            <a:off x="6119579" y="70833"/>
            <a:ext cx="2821255" cy="477768"/>
          </a:xfrm>
        </p:spPr>
        <p:txBody>
          <a:bodyPr>
            <a:normAutofit fontScale="90000"/>
          </a:bodyPr>
          <a:lstStyle/>
          <a:p>
            <a:r>
              <a:rPr lang="it-IT" sz="1800" b="1" smtClean="0">
                <a:solidFill>
                  <a:schemeClr val="accent6">
                    <a:lumMod val="50000"/>
                  </a:schemeClr>
                </a:solidFill>
              </a:rPr>
              <a:t>Organigramma </a:t>
            </a:r>
            <a:br>
              <a:rPr lang="it-IT" sz="1800" b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1800" b="1" smtClean="0">
                <a:solidFill>
                  <a:schemeClr val="accent6">
                    <a:lumMod val="50000"/>
                  </a:schemeClr>
                </a:solidFill>
              </a:rPr>
              <a:t>Bagni di Casciana s.r.l</a:t>
            </a:r>
            <a:r>
              <a:rPr lang="it-IT" sz="180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it-IT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7" name="Immagine 26" descr="O:\Termale - Benessere\reception\Carlo\Marchi\Marcho T.d.C\LOGO 1 delle Terme di Cascian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41" y="174976"/>
            <a:ext cx="1362075" cy="89852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egnaposto piè di pagina 33"/>
          <p:cNvSpPr>
            <a:spLocks noGrp="1"/>
          </p:cNvSpPr>
          <p:nvPr>
            <p:ph type="ftr" sz="quarter" idx="11"/>
          </p:nvPr>
        </p:nvSpPr>
        <p:spPr>
          <a:xfrm>
            <a:off x="6966259" y="586297"/>
            <a:ext cx="1062222" cy="250343"/>
          </a:xfrm>
        </p:spPr>
        <p:txBody>
          <a:bodyPr/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al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31.03.2020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0" name="Connettore 1 9"/>
          <p:cNvCxnSpPr>
            <a:stCxn id="2" idx="2"/>
            <a:endCxn id="3" idx="0"/>
          </p:cNvCxnSpPr>
          <p:nvPr/>
        </p:nvCxnSpPr>
        <p:spPr>
          <a:xfrm>
            <a:off x="5024811" y="618098"/>
            <a:ext cx="0" cy="84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31"/>
          <p:cNvSpPr/>
          <p:nvPr/>
        </p:nvSpPr>
        <p:spPr>
          <a:xfrm>
            <a:off x="196641" y="2867864"/>
            <a:ext cx="1437687" cy="9211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Medici Termali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Brunetti Rita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Gronchi Luca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Balestri Francesca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Bionda Alessandra</a:t>
            </a:r>
            <a:endParaRPr lang="it-IT" sz="1000" dirty="0" smtClean="0">
              <a:solidFill>
                <a:schemeClr val="accent6"/>
              </a:solidFill>
            </a:endParaRP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Valori </a:t>
            </a:r>
            <a:r>
              <a:rPr lang="it-IT" sz="1000" dirty="0" smtClean="0">
                <a:solidFill>
                  <a:schemeClr val="accent6"/>
                </a:solidFill>
              </a:rPr>
              <a:t>Elena</a:t>
            </a:r>
            <a:endParaRPr lang="it-IT" sz="1000" dirty="0">
              <a:solidFill>
                <a:schemeClr val="accent6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5624585" y="1270608"/>
            <a:ext cx="1368190" cy="5832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accent6">
                    <a:lumMod val="50000"/>
                  </a:schemeClr>
                </a:solidFill>
              </a:rPr>
              <a:t>Direttore Sanitario Riabilitazione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Dott.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Gronchi Luca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it-IT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Rettangolo 47"/>
          <p:cNvSpPr/>
          <p:nvPr/>
        </p:nvSpPr>
        <p:spPr>
          <a:xfrm>
            <a:off x="196641" y="3789051"/>
            <a:ext cx="1437687" cy="6725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Medici Specialisti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Brunetti Rita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Gronchi </a:t>
            </a:r>
            <a:r>
              <a:rPr lang="it-IT" sz="1000" dirty="0" smtClean="0">
                <a:solidFill>
                  <a:schemeClr val="accent6"/>
                </a:solidFill>
              </a:rPr>
              <a:t>Luca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Giustarini Carlo</a:t>
            </a:r>
            <a:endParaRPr lang="it-IT" sz="1000" dirty="0" smtClean="0">
              <a:solidFill>
                <a:schemeClr val="accent6"/>
              </a:solidFill>
            </a:endParaRPr>
          </a:p>
        </p:txBody>
      </p:sp>
      <p:sp>
        <p:nvSpPr>
          <p:cNvPr id="49" name="Rettangolo 48"/>
          <p:cNvSpPr/>
          <p:nvPr/>
        </p:nvSpPr>
        <p:spPr>
          <a:xfrm>
            <a:off x="7375791" y="4095700"/>
            <a:ext cx="1550337" cy="8375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Medici Fisiatri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Bonanno Mariella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Di Benedetto Carla</a:t>
            </a:r>
          </a:p>
          <a:p>
            <a:pPr algn="ctr"/>
            <a:r>
              <a:rPr lang="it-IT" sz="1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it-IT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7377188" y="4933218"/>
            <a:ext cx="1550337" cy="8375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Medici Internisti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Brunetti Rita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Gronchi Luca</a:t>
            </a:r>
          </a:p>
        </p:txBody>
      </p:sp>
      <p:sp>
        <p:nvSpPr>
          <p:cNvPr id="67" name="Rettangolo 66"/>
          <p:cNvSpPr/>
          <p:nvPr/>
        </p:nvSpPr>
        <p:spPr>
          <a:xfrm>
            <a:off x="7403343" y="1449501"/>
            <a:ext cx="1537492" cy="11873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RSPP / Responsabile Manutenzione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Sinisi Alessandro</a:t>
            </a:r>
          </a:p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Manutenzione: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Bientinesi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Alessandro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Fornai Massimo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Giuliani Emiliano	</a:t>
            </a:r>
            <a:endParaRPr lang="it-IT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1" name="Rettangolo 110"/>
          <p:cNvSpPr/>
          <p:nvPr/>
        </p:nvSpPr>
        <p:spPr>
          <a:xfrm>
            <a:off x="5605195" y="2867864"/>
            <a:ext cx="1537492" cy="158063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Infermiere</a:t>
            </a:r>
          </a:p>
          <a:p>
            <a:pPr algn="ctr"/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Castelluccia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Maria Pia</a:t>
            </a:r>
            <a:endParaRPr lang="it-IT" sz="1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Chiuaru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Georgeta</a:t>
            </a:r>
            <a:endParaRPr lang="it-IT" sz="1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Grandi Francesca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Russo Carla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Tusa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Leonarda</a:t>
            </a:r>
          </a:p>
          <a:p>
            <a:pPr algn="ctr"/>
            <a:r>
              <a:rPr lang="it-IT" sz="11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it-IT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7" name="Rettangolo 126"/>
          <p:cNvSpPr/>
          <p:nvPr/>
        </p:nvSpPr>
        <p:spPr>
          <a:xfrm>
            <a:off x="7377188" y="5770735"/>
            <a:ext cx="1548940" cy="9070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Medici Specialisti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Brunetti Rita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Gronchi </a:t>
            </a:r>
            <a:r>
              <a:rPr lang="it-IT" sz="1000" dirty="0" smtClean="0">
                <a:solidFill>
                  <a:schemeClr val="accent6"/>
                </a:solidFill>
              </a:rPr>
              <a:t>Luca</a:t>
            </a:r>
          </a:p>
          <a:p>
            <a:pPr algn="ctr"/>
            <a:r>
              <a:rPr lang="it-IT" sz="1000" dirty="0">
                <a:solidFill>
                  <a:schemeClr val="accent6"/>
                </a:solidFill>
              </a:rPr>
              <a:t>Giustarini </a:t>
            </a:r>
            <a:r>
              <a:rPr lang="it-IT" sz="1000" dirty="0" smtClean="0">
                <a:solidFill>
                  <a:schemeClr val="accent6"/>
                </a:solidFill>
              </a:rPr>
              <a:t>Carlo</a:t>
            </a:r>
            <a:endParaRPr lang="it-IT" sz="1000" dirty="0" smtClean="0">
              <a:solidFill>
                <a:schemeClr val="accent6"/>
              </a:solidFill>
            </a:endParaRPr>
          </a:p>
        </p:txBody>
      </p:sp>
      <p:cxnSp>
        <p:nvCxnSpPr>
          <p:cNvPr id="149" name="Connettore 1 148"/>
          <p:cNvCxnSpPr/>
          <p:nvPr/>
        </p:nvCxnSpPr>
        <p:spPr>
          <a:xfrm>
            <a:off x="1979640" y="30688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ttangolo 161"/>
          <p:cNvSpPr/>
          <p:nvPr/>
        </p:nvSpPr>
        <p:spPr>
          <a:xfrm>
            <a:off x="5612765" y="4669163"/>
            <a:ext cx="1537492" cy="20542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Terapisti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Gesi Alessandro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Giovannoni Barbara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Mosca Antonia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Nesti Daniela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Ricci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Tolmino</a:t>
            </a:r>
          </a:p>
          <a:p>
            <a:pPr algn="ctr"/>
            <a:r>
              <a:rPr lang="it-IT" sz="1000" dirty="0">
                <a:solidFill>
                  <a:schemeClr val="accent6"/>
                </a:solidFill>
              </a:rPr>
              <a:t>Balestro </a:t>
            </a:r>
            <a:r>
              <a:rPr lang="it-IT" sz="1000" dirty="0">
                <a:solidFill>
                  <a:schemeClr val="accent6"/>
                </a:solidFill>
              </a:rPr>
              <a:t>M</a:t>
            </a:r>
            <a:r>
              <a:rPr lang="it-IT" sz="1000" dirty="0">
                <a:solidFill>
                  <a:schemeClr val="accent6"/>
                </a:solidFill>
              </a:rPr>
              <a:t>arika</a:t>
            </a:r>
          </a:p>
          <a:p>
            <a:pPr algn="ctr"/>
            <a:r>
              <a:rPr lang="it-IT" sz="1000" dirty="0" err="1" smtClean="0">
                <a:solidFill>
                  <a:schemeClr val="accent6"/>
                </a:solidFill>
              </a:rPr>
              <a:t>Fiacchini</a:t>
            </a:r>
            <a:r>
              <a:rPr lang="it-IT" sz="1000" dirty="0" smtClean="0">
                <a:solidFill>
                  <a:schemeClr val="accent6"/>
                </a:solidFill>
              </a:rPr>
              <a:t> </a:t>
            </a:r>
            <a:r>
              <a:rPr lang="it-IT" sz="1000" dirty="0" smtClean="0">
                <a:solidFill>
                  <a:schemeClr val="accent6"/>
                </a:solidFill>
              </a:rPr>
              <a:t>Lorenzo</a:t>
            </a:r>
          </a:p>
          <a:p>
            <a:pPr algn="ctr"/>
            <a:r>
              <a:rPr lang="it-IT" sz="1000" dirty="0" smtClean="0">
                <a:solidFill>
                  <a:schemeClr val="accent6"/>
                </a:solidFill>
              </a:rPr>
              <a:t>Sirano Elena</a:t>
            </a:r>
          </a:p>
          <a:p>
            <a:pPr algn="ctr"/>
            <a:r>
              <a:rPr lang="it-IT" sz="1000" dirty="0" err="1" smtClean="0">
                <a:solidFill>
                  <a:schemeClr val="accent6"/>
                </a:solidFill>
              </a:rPr>
              <a:t>Vallini</a:t>
            </a:r>
            <a:r>
              <a:rPr lang="it-IT" sz="1000" dirty="0" smtClean="0">
                <a:solidFill>
                  <a:schemeClr val="accent6"/>
                </a:solidFill>
              </a:rPr>
              <a:t> Marino</a:t>
            </a:r>
          </a:p>
          <a:p>
            <a:pPr algn="ctr"/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Logopedia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Baroni Stefania</a:t>
            </a:r>
          </a:p>
          <a:p>
            <a:pPr algn="ctr"/>
            <a:r>
              <a:rPr lang="it-IT" sz="1200" b="1" dirty="0" smtClean="0">
                <a:solidFill>
                  <a:schemeClr val="accent6">
                    <a:lumMod val="50000"/>
                  </a:schemeClr>
                </a:solidFill>
              </a:rPr>
              <a:t>	 </a:t>
            </a:r>
            <a:endParaRPr lang="it-IT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7" name="Rettangolo 226"/>
          <p:cNvSpPr/>
          <p:nvPr/>
        </p:nvSpPr>
        <p:spPr>
          <a:xfrm>
            <a:off x="4449666" y="2065402"/>
            <a:ext cx="1146915" cy="49947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err="1">
                <a:solidFill>
                  <a:schemeClr val="accent6">
                    <a:lumMod val="50000"/>
                  </a:schemeClr>
                </a:solidFill>
              </a:rPr>
              <a:t>Caposervizi</a:t>
            </a:r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Niccolai Maria</a:t>
            </a:r>
          </a:p>
        </p:txBody>
      </p:sp>
      <p:sp>
        <p:nvSpPr>
          <p:cNvPr id="233" name="Rettangolo 232"/>
          <p:cNvSpPr/>
          <p:nvPr/>
        </p:nvSpPr>
        <p:spPr>
          <a:xfrm>
            <a:off x="3785969" y="2867864"/>
            <a:ext cx="1559822" cy="282840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b="1" dirty="0" err="1" smtClean="0">
                <a:solidFill>
                  <a:schemeClr val="accent6">
                    <a:lumMod val="50000"/>
                  </a:schemeClr>
                </a:solidFill>
              </a:rPr>
              <a:t>Oss</a:t>
            </a:r>
            <a:endParaRPr lang="it-IT" sz="1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Alessandroni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Daniela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Bartoli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Simona</a:t>
            </a:r>
          </a:p>
          <a:p>
            <a:pPr algn="ctr"/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Bartolozzi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Alice</a:t>
            </a:r>
            <a:endParaRPr lang="it-IT" sz="1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Becuzzi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Mara</a:t>
            </a:r>
            <a:endParaRPr lang="it-IT" sz="10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Berretti Elisa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Brogi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Neva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Cappelli Elisa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Falchetti Patrizia</a:t>
            </a:r>
          </a:p>
          <a:p>
            <a:pPr algn="ctr"/>
            <a:r>
              <a:rPr lang="it-IT" sz="1000" smtClean="0">
                <a:solidFill>
                  <a:schemeClr val="accent6">
                    <a:lumMod val="50000"/>
                  </a:schemeClr>
                </a:solidFill>
              </a:rPr>
              <a:t>Fantozzi Giulia</a:t>
            </a:r>
            <a:endParaRPr lang="it-IT" sz="1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Fiaschi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Delia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Pugliesi Sabrina</a:t>
            </a:r>
          </a:p>
          <a:p>
            <a:pPr algn="ctr"/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Simoneschi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Cinzia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Vinci Fiorella</a:t>
            </a:r>
          </a:p>
          <a:p>
            <a:pPr algn="ctr"/>
            <a:endParaRPr lang="it-IT" sz="1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Addette assistenza</a:t>
            </a:r>
          </a:p>
          <a:p>
            <a:pPr algn="ctr"/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Falugi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Marilena</a:t>
            </a:r>
          </a:p>
          <a:p>
            <a:pPr algn="ctr"/>
            <a:r>
              <a:rPr lang="it-IT" sz="1200" b="1" dirty="0" smtClean="0">
                <a:solidFill>
                  <a:schemeClr val="accent6">
                    <a:lumMod val="50000"/>
                  </a:schemeClr>
                </a:solidFill>
              </a:rPr>
              <a:t>	 </a:t>
            </a:r>
            <a:endParaRPr lang="it-IT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9" name="Rettangolo 278"/>
          <p:cNvSpPr/>
          <p:nvPr/>
        </p:nvSpPr>
        <p:spPr>
          <a:xfrm>
            <a:off x="196641" y="4448498"/>
            <a:ext cx="1437687" cy="147401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Piscine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Franconi Gianluca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Gianetti Tiziana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Mancini Gianluca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Pantani Luisella</a:t>
            </a:r>
          </a:p>
          <a:p>
            <a:r>
              <a:rPr lang="it-IT" sz="1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1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it-IT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0" name="Rettangolo 299"/>
          <p:cNvSpPr/>
          <p:nvPr/>
        </p:nvSpPr>
        <p:spPr>
          <a:xfrm>
            <a:off x="3785968" y="5770736"/>
            <a:ext cx="1559821" cy="9526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Massofisioterapisti</a:t>
            </a:r>
          </a:p>
          <a:p>
            <a:pPr algn="ctr"/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Baldanzi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Elena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Santoni Debora</a:t>
            </a:r>
          </a:p>
          <a:p>
            <a:pPr algn="ctr"/>
            <a:endParaRPr lang="it-IT" sz="1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it-IT" sz="1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1" name="Rettangolo 310"/>
          <p:cNvSpPr/>
          <p:nvPr/>
        </p:nvSpPr>
        <p:spPr>
          <a:xfrm>
            <a:off x="196641" y="5922512"/>
            <a:ext cx="1437687" cy="8008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solidFill>
                  <a:schemeClr val="accent6">
                    <a:lumMod val="50000"/>
                  </a:schemeClr>
                </a:solidFill>
              </a:rPr>
              <a:t>Benessere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Biasci Stefania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Degl’Innocenti Elisa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Gasperini Paola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Lombardi Alessandra</a:t>
            </a:r>
          </a:p>
        </p:txBody>
      </p:sp>
      <p:sp>
        <p:nvSpPr>
          <p:cNvPr id="339" name="Rettangolo 338"/>
          <p:cNvSpPr/>
          <p:nvPr/>
        </p:nvSpPr>
        <p:spPr>
          <a:xfrm>
            <a:off x="2008897" y="3658181"/>
            <a:ext cx="1557991" cy="30651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it-IT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it-IT" sz="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Termale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Bartolini Silvia</a:t>
            </a:r>
          </a:p>
          <a:p>
            <a:pPr algn="ctr"/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Becherelli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Laura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Del Lucchese Elisa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Malizia Cinzia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Signorini Donatella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Cantini Stefania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Capponi </a:t>
            </a:r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Elsana</a:t>
            </a:r>
            <a:endParaRPr lang="it-IT" sz="1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Vassallo Antonella</a:t>
            </a:r>
          </a:p>
          <a:p>
            <a:pPr algn="ctr"/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Puccianti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Mina</a:t>
            </a:r>
          </a:p>
          <a:p>
            <a:pPr algn="ctr"/>
            <a:endParaRPr lang="it-IT" sz="10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it-IT" sz="1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it-IT" sz="5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Addette Pulizie 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Dal Canto M. Grazia</a:t>
            </a:r>
          </a:p>
          <a:p>
            <a:pPr algn="ctr"/>
            <a:r>
              <a:rPr lang="it-IT" sz="1000" dirty="0">
                <a:solidFill>
                  <a:schemeClr val="accent6">
                    <a:lumMod val="50000"/>
                  </a:schemeClr>
                </a:solidFill>
              </a:rPr>
              <a:t>Parducci Roberta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Pagni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Patrizia</a:t>
            </a:r>
          </a:p>
          <a:p>
            <a:pPr algn="ctr"/>
            <a:endParaRPr lang="it-IT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it-IT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30" name="Rettangolo 429"/>
          <p:cNvSpPr/>
          <p:nvPr/>
        </p:nvSpPr>
        <p:spPr>
          <a:xfrm>
            <a:off x="7377186" y="2867864"/>
            <a:ext cx="1550339" cy="11303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Reception Riabilitazione	</a:t>
            </a:r>
          </a:p>
          <a:p>
            <a:pPr algn="ctr"/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Filippeschi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Serena</a:t>
            </a:r>
          </a:p>
          <a:p>
            <a:pPr algn="ctr"/>
            <a:r>
              <a:rPr lang="it-IT" sz="1000" dirty="0" err="1" smtClean="0">
                <a:solidFill>
                  <a:schemeClr val="accent6">
                    <a:lumMod val="50000"/>
                  </a:schemeClr>
                </a:solidFill>
              </a:rPr>
              <a:t>Nencini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 Serena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Pasqualetti Monica</a:t>
            </a:r>
          </a:p>
        </p:txBody>
      </p:sp>
      <p:sp>
        <p:nvSpPr>
          <p:cNvPr id="439" name="Rettangolo 438"/>
          <p:cNvSpPr/>
          <p:nvPr/>
        </p:nvSpPr>
        <p:spPr>
          <a:xfrm>
            <a:off x="2008897" y="2867863"/>
            <a:ext cx="1557991" cy="7903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Reception Termale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Fabbri Elisa</a:t>
            </a:r>
          </a:p>
          <a:p>
            <a:pPr algn="ctr"/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Nacci </a:t>
            </a:r>
            <a:r>
              <a:rPr lang="it-IT" sz="1000" dirty="0" smtClean="0">
                <a:solidFill>
                  <a:schemeClr val="accent6">
                    <a:lumMod val="50000"/>
                  </a:schemeClr>
                </a:solidFill>
              </a:rPr>
              <a:t>Consuelo</a:t>
            </a:r>
          </a:p>
        </p:txBody>
      </p:sp>
      <p:cxnSp>
        <p:nvCxnSpPr>
          <p:cNvPr id="23" name="Connettore 1 22"/>
          <p:cNvCxnSpPr>
            <a:stCxn id="3" idx="1"/>
          </p:cNvCxnSpPr>
          <p:nvPr/>
        </p:nvCxnSpPr>
        <p:spPr>
          <a:xfrm flipH="1" flipV="1">
            <a:off x="1685431" y="965975"/>
            <a:ext cx="2439380" cy="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3" idx="3"/>
          </p:cNvCxnSpPr>
          <p:nvPr/>
        </p:nvCxnSpPr>
        <p:spPr>
          <a:xfrm flipV="1">
            <a:off x="5924811" y="965975"/>
            <a:ext cx="2247278" cy="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8172089" y="965975"/>
            <a:ext cx="0" cy="483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1 236"/>
          <p:cNvCxnSpPr>
            <a:stCxn id="41" idx="0"/>
          </p:cNvCxnSpPr>
          <p:nvPr/>
        </p:nvCxnSpPr>
        <p:spPr>
          <a:xfrm flipV="1">
            <a:off x="6308680" y="965975"/>
            <a:ext cx="0" cy="304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1 247"/>
          <p:cNvCxnSpPr>
            <a:stCxn id="227" idx="2"/>
          </p:cNvCxnSpPr>
          <p:nvPr/>
        </p:nvCxnSpPr>
        <p:spPr>
          <a:xfrm>
            <a:off x="5023124" y="2564880"/>
            <a:ext cx="1688" cy="302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1 250"/>
          <p:cNvCxnSpPr/>
          <p:nvPr/>
        </p:nvCxnSpPr>
        <p:spPr>
          <a:xfrm>
            <a:off x="1691341" y="965976"/>
            <a:ext cx="0" cy="393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41" idx="2"/>
          </p:cNvCxnSpPr>
          <p:nvPr/>
        </p:nvCxnSpPr>
        <p:spPr>
          <a:xfrm flipH="1">
            <a:off x="6308678" y="1853866"/>
            <a:ext cx="2" cy="1002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6308678" y="2759225"/>
            <a:ext cx="1842281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5508128" y="2759220"/>
            <a:ext cx="80055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>
            <a:off x="5405616" y="2813383"/>
            <a:ext cx="2" cy="361894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flipH="1">
            <a:off x="5345789" y="6378165"/>
            <a:ext cx="162341" cy="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5508130" y="6378165"/>
            <a:ext cx="10463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1 264"/>
          <p:cNvCxnSpPr>
            <a:endCxn id="49" idx="1"/>
          </p:cNvCxnSpPr>
          <p:nvPr/>
        </p:nvCxnSpPr>
        <p:spPr>
          <a:xfrm>
            <a:off x="5345790" y="4514459"/>
            <a:ext cx="2030001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1 266"/>
          <p:cNvCxnSpPr/>
          <p:nvPr/>
        </p:nvCxnSpPr>
        <p:spPr>
          <a:xfrm flipH="1" flipV="1">
            <a:off x="3705472" y="2759220"/>
            <a:ext cx="1319340" cy="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1 275"/>
          <p:cNvCxnSpPr/>
          <p:nvPr/>
        </p:nvCxnSpPr>
        <p:spPr>
          <a:xfrm>
            <a:off x="3705472" y="2759225"/>
            <a:ext cx="0" cy="3618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1 284"/>
          <p:cNvCxnSpPr>
            <a:stCxn id="439" idx="3"/>
          </p:cNvCxnSpPr>
          <p:nvPr/>
        </p:nvCxnSpPr>
        <p:spPr>
          <a:xfrm flipV="1">
            <a:off x="3566888" y="3256448"/>
            <a:ext cx="138584" cy="6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 flipH="1" flipV="1">
            <a:off x="3551175" y="6378163"/>
            <a:ext cx="234794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flipH="1">
            <a:off x="922712" y="2758903"/>
            <a:ext cx="2628462" cy="32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/>
          <p:nvPr/>
        </p:nvCxnSpPr>
        <p:spPr>
          <a:xfrm>
            <a:off x="1763610" y="5770736"/>
            <a:ext cx="19418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1 307"/>
          <p:cNvCxnSpPr>
            <a:stCxn id="227" idx="1"/>
          </p:cNvCxnSpPr>
          <p:nvPr/>
        </p:nvCxnSpPr>
        <p:spPr>
          <a:xfrm flipH="1">
            <a:off x="3566888" y="2315141"/>
            <a:ext cx="8827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1 311"/>
          <p:cNvCxnSpPr>
            <a:stCxn id="227" idx="3"/>
          </p:cNvCxnSpPr>
          <p:nvPr/>
        </p:nvCxnSpPr>
        <p:spPr>
          <a:xfrm>
            <a:off x="5596581" y="2315141"/>
            <a:ext cx="7120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1 315"/>
          <p:cNvCxnSpPr/>
          <p:nvPr/>
        </p:nvCxnSpPr>
        <p:spPr>
          <a:xfrm>
            <a:off x="1979640" y="2784706"/>
            <a:ext cx="0" cy="326213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ttore 1 317"/>
          <p:cNvCxnSpPr>
            <a:stCxn id="439" idx="1"/>
          </p:cNvCxnSpPr>
          <p:nvPr/>
        </p:nvCxnSpPr>
        <p:spPr>
          <a:xfrm flipH="1" flipV="1">
            <a:off x="1865699" y="3256448"/>
            <a:ext cx="143198" cy="657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2 106"/>
          <p:cNvCxnSpPr/>
          <p:nvPr/>
        </p:nvCxnSpPr>
        <p:spPr>
          <a:xfrm>
            <a:off x="1691341" y="965976"/>
            <a:ext cx="0" cy="39395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2 111"/>
          <p:cNvCxnSpPr>
            <a:stCxn id="2" idx="2"/>
            <a:endCxn id="3" idx="0"/>
          </p:cNvCxnSpPr>
          <p:nvPr/>
        </p:nvCxnSpPr>
        <p:spPr>
          <a:xfrm>
            <a:off x="5024811" y="618098"/>
            <a:ext cx="0" cy="8478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2 113"/>
          <p:cNvCxnSpPr>
            <a:endCxn id="41" idx="0"/>
          </p:cNvCxnSpPr>
          <p:nvPr/>
        </p:nvCxnSpPr>
        <p:spPr>
          <a:xfrm>
            <a:off x="6308680" y="965976"/>
            <a:ext cx="0" cy="3046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2 115"/>
          <p:cNvCxnSpPr>
            <a:endCxn id="67" idx="0"/>
          </p:cNvCxnSpPr>
          <p:nvPr/>
        </p:nvCxnSpPr>
        <p:spPr>
          <a:xfrm>
            <a:off x="8172089" y="965976"/>
            <a:ext cx="0" cy="48352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2 119"/>
          <p:cNvCxnSpPr>
            <a:endCxn id="227" idx="1"/>
          </p:cNvCxnSpPr>
          <p:nvPr/>
        </p:nvCxnSpPr>
        <p:spPr>
          <a:xfrm>
            <a:off x="3566888" y="2315141"/>
            <a:ext cx="882778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2 121"/>
          <p:cNvCxnSpPr>
            <a:endCxn id="227" idx="3"/>
          </p:cNvCxnSpPr>
          <p:nvPr/>
        </p:nvCxnSpPr>
        <p:spPr>
          <a:xfrm flipH="1">
            <a:off x="5596581" y="2315141"/>
            <a:ext cx="712099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2 123"/>
          <p:cNvCxnSpPr>
            <a:stCxn id="227" idx="2"/>
          </p:cNvCxnSpPr>
          <p:nvPr/>
        </p:nvCxnSpPr>
        <p:spPr>
          <a:xfrm>
            <a:off x="5023124" y="2564880"/>
            <a:ext cx="1688" cy="302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ttore 2 323"/>
          <p:cNvCxnSpPr>
            <a:stCxn id="41" idx="2"/>
          </p:cNvCxnSpPr>
          <p:nvPr/>
        </p:nvCxnSpPr>
        <p:spPr>
          <a:xfrm flipH="1">
            <a:off x="6308678" y="1853866"/>
            <a:ext cx="2" cy="100236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2 325"/>
          <p:cNvCxnSpPr>
            <a:endCxn id="32" idx="0"/>
          </p:cNvCxnSpPr>
          <p:nvPr/>
        </p:nvCxnSpPr>
        <p:spPr>
          <a:xfrm>
            <a:off x="905646" y="2758903"/>
            <a:ext cx="9839" cy="10896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2 327"/>
          <p:cNvCxnSpPr/>
          <p:nvPr/>
        </p:nvCxnSpPr>
        <p:spPr>
          <a:xfrm>
            <a:off x="8150959" y="2759220"/>
            <a:ext cx="0" cy="10864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nettore 2 343"/>
          <p:cNvCxnSpPr/>
          <p:nvPr/>
        </p:nvCxnSpPr>
        <p:spPr>
          <a:xfrm flipH="1">
            <a:off x="3559030" y="1801900"/>
            <a:ext cx="1018" cy="106596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3" idx="2"/>
            <a:endCxn id="227" idx="0"/>
          </p:cNvCxnSpPr>
          <p:nvPr/>
        </p:nvCxnSpPr>
        <p:spPr>
          <a:xfrm flipH="1">
            <a:off x="5023124" y="1229068"/>
            <a:ext cx="1687" cy="83633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3551174" y="965976"/>
            <a:ext cx="0" cy="3046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328" y="378015"/>
            <a:ext cx="1733712" cy="32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5" name="Connettore 1 304"/>
          <p:cNvCxnSpPr/>
          <p:nvPr/>
        </p:nvCxnSpPr>
        <p:spPr>
          <a:xfrm>
            <a:off x="1634328" y="6021360"/>
            <a:ext cx="374569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1 221"/>
          <p:cNvCxnSpPr/>
          <p:nvPr/>
        </p:nvCxnSpPr>
        <p:spPr>
          <a:xfrm>
            <a:off x="1634328" y="4933218"/>
            <a:ext cx="374569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1 116"/>
          <p:cNvCxnSpPr/>
          <p:nvPr/>
        </p:nvCxnSpPr>
        <p:spPr>
          <a:xfrm flipV="1">
            <a:off x="1763610" y="5229250"/>
            <a:ext cx="0" cy="541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/>
          <p:nvPr/>
        </p:nvCxnSpPr>
        <p:spPr>
          <a:xfrm>
            <a:off x="1763610" y="5770736"/>
            <a:ext cx="0" cy="552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1 125"/>
          <p:cNvCxnSpPr/>
          <p:nvPr/>
        </p:nvCxnSpPr>
        <p:spPr>
          <a:xfrm flipH="1">
            <a:off x="1634328" y="5229250"/>
            <a:ext cx="1292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nettore 1 1024"/>
          <p:cNvCxnSpPr>
            <a:endCxn id="311" idx="3"/>
          </p:cNvCxnSpPr>
          <p:nvPr/>
        </p:nvCxnSpPr>
        <p:spPr>
          <a:xfrm flipH="1">
            <a:off x="1634328" y="6322946"/>
            <a:ext cx="12928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ttore 1 320"/>
          <p:cNvCxnSpPr/>
          <p:nvPr/>
        </p:nvCxnSpPr>
        <p:spPr>
          <a:xfrm>
            <a:off x="3551174" y="4390292"/>
            <a:ext cx="23479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44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8079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236</Words>
  <Application>Microsoft Office PowerPoint</Application>
  <PresentationFormat>Presentazione su schermo (4:3)</PresentationFormat>
  <Paragraphs>134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Organigramma  Bagni di Casciana s.r.l.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Niccolai</dc:creator>
  <cp:lastModifiedBy>Maria Niccolai</cp:lastModifiedBy>
  <cp:revision>65</cp:revision>
  <cp:lastPrinted>2019-01-25T19:45:46Z</cp:lastPrinted>
  <dcterms:created xsi:type="dcterms:W3CDTF">2018-02-06T15:34:12Z</dcterms:created>
  <dcterms:modified xsi:type="dcterms:W3CDTF">2020-04-06T18:09:45Z</dcterms:modified>
</cp:coreProperties>
</file>